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jpg>
</file>

<file path=ppt/media/image11.png>
</file>

<file path=ppt/media/image2.jp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A61015F-7CC6-4D0A-9D87-873EA4C304CC}" type="datetimeFigureOut">
              <a:rPr lang="en-US" dirty="0"/>
              <a:t>3/25/2019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3/25/2019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24128" y="2967788"/>
            <a:ext cx="4754880" cy="3341572"/>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s-ES" smtClean="0"/>
              <a:t>Haga clic para modificar el estilo de texto del patrón</a:t>
            </a:r>
          </a:p>
        </p:txBody>
      </p:sp>
      <p:sp>
        <p:nvSpPr>
          <p:cNvPr id="6" name="Content Placeholder 5"/>
          <p:cNvSpPr>
            <a:spLocks noGrp="1"/>
          </p:cNvSpPr>
          <p:nvPr>
            <p:ph sz="quarter" idx="4"/>
          </p:nvPr>
        </p:nvSpPr>
        <p:spPr>
          <a:xfrm>
            <a:off x="5990888" y="2967788"/>
            <a:ext cx="4754880" cy="3341572"/>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3/25/2019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3/25/2019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3/25/2019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05C68B11-C5A8-448C-8CE9-B1A273C79CFC}" type="datetimeFigureOut">
              <a:rPr lang="en-US" dirty="0"/>
              <a:t>3/25/2019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C7616CA0-919D-4A49-9C8A-62FDFB3A5183}" type="datetimeFigureOut">
              <a:rPr lang="en-US" dirty="0"/>
              <a:t>3/25/2019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‹Nº›</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3/25/2019</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‹Nº›</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AR" dirty="0" smtClean="0"/>
              <a:t>Trabajo práctico n°2</a:t>
            </a:r>
            <a:endParaRPr lang="es-AR" dirty="0"/>
          </a:p>
        </p:txBody>
      </p:sp>
      <p:sp>
        <p:nvSpPr>
          <p:cNvPr id="3" name="Subtítulo 2"/>
          <p:cNvSpPr>
            <a:spLocks noGrp="1"/>
          </p:cNvSpPr>
          <p:nvPr>
            <p:ph type="subTitle" idx="1"/>
          </p:nvPr>
        </p:nvSpPr>
        <p:spPr/>
        <p:txBody>
          <a:bodyPr/>
          <a:lstStyle/>
          <a:p>
            <a:r>
              <a:rPr lang="es-AR" dirty="0" smtClean="0"/>
              <a:t>Sistemas Operativos</a:t>
            </a:r>
            <a:endParaRPr lang="es-AR" dirty="0"/>
          </a:p>
        </p:txBody>
      </p:sp>
    </p:spTree>
    <p:extLst>
      <p:ext uri="{BB962C8B-B14F-4D97-AF65-F5344CB8AC3E}">
        <p14:creationId xmlns:p14="http://schemas.microsoft.com/office/powerpoint/2010/main" val="12043946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just"/>
            <a:r>
              <a:rPr lang="es-AR" sz="3200" dirty="0" smtClean="0">
                <a:solidFill>
                  <a:schemeClr val="accent5"/>
                </a:solidFill>
              </a:rPr>
              <a:t>¿</a:t>
            </a:r>
            <a:r>
              <a:rPr lang="es-AR" sz="3200" dirty="0" smtClean="0">
                <a:solidFill>
                  <a:schemeClr val="accent5"/>
                </a:solidFill>
              </a:rPr>
              <a:t>Cuáles </a:t>
            </a:r>
            <a:r>
              <a:rPr lang="es-AR" sz="3200" dirty="0">
                <a:solidFill>
                  <a:schemeClr val="accent5"/>
                </a:solidFill>
              </a:rPr>
              <a:t>son las principales características a considerar para la selección de un sistema</a:t>
            </a:r>
            <a:br>
              <a:rPr lang="es-AR" sz="3200" dirty="0">
                <a:solidFill>
                  <a:schemeClr val="accent5"/>
                </a:solidFill>
              </a:rPr>
            </a:br>
            <a:r>
              <a:rPr lang="es-AR" sz="3200" dirty="0">
                <a:solidFill>
                  <a:schemeClr val="accent5"/>
                </a:solidFill>
              </a:rPr>
              <a:t>operativo para una </a:t>
            </a:r>
            <a:r>
              <a:rPr lang="es-AR" sz="3200" dirty="0" smtClean="0">
                <a:solidFill>
                  <a:schemeClr val="accent5"/>
                </a:solidFill>
              </a:rPr>
              <a:t>red?</a:t>
            </a:r>
            <a:endParaRPr lang="es-AR" sz="3200" dirty="0">
              <a:solidFill>
                <a:schemeClr val="accent5"/>
              </a:solidFill>
            </a:endParaRPr>
          </a:p>
        </p:txBody>
      </p:sp>
      <p:sp>
        <p:nvSpPr>
          <p:cNvPr id="3" name="Marcador de contenido 2"/>
          <p:cNvSpPr>
            <a:spLocks noGrp="1"/>
          </p:cNvSpPr>
          <p:nvPr>
            <p:ph idx="1"/>
          </p:nvPr>
        </p:nvSpPr>
        <p:spPr/>
        <p:txBody>
          <a:bodyPr>
            <a:normAutofit/>
          </a:bodyPr>
          <a:lstStyle/>
          <a:p>
            <a:pPr algn="just"/>
            <a:r>
              <a:rPr lang="es-AR" sz="1200" dirty="0" smtClean="0"/>
              <a:t>Para </a:t>
            </a:r>
            <a:r>
              <a:rPr lang="es-AR" sz="1200" dirty="0"/>
              <a:t>la selección de un sistema operativo es importante tener en cuenta una segunda opinión de alguien que ya haya experimentado cierto S.O. para tener una perspectiva de sus ventajas y desventajas. Pero si, por casualidad, no consigue una segunda opinión confiable debería guiarse por los siguientes criterios a tener en cuenta: </a:t>
            </a:r>
            <a:endParaRPr lang="es-AR" sz="1200" dirty="0" smtClean="0"/>
          </a:p>
          <a:p>
            <a:pPr algn="just">
              <a:buClr>
                <a:schemeClr val="accent5"/>
              </a:buClr>
              <a:buFont typeface="Arial" panose="020B0604020202020204" pitchFamily="34" charset="0"/>
              <a:buChar char="•"/>
            </a:pPr>
            <a:r>
              <a:rPr lang="es-AR" sz="1200" b="1" dirty="0"/>
              <a:t>Nivel de seguridad: </a:t>
            </a:r>
            <a:r>
              <a:rPr lang="es-AR" sz="1200" dirty="0"/>
              <a:t>La seguridad es uno de los más importantes y decisivos en la elección de un S.O., ya que el sistema tiene que asegurarnos que la transmisión de datos a través de las redes se da de forma segura, además de que los datos no sufrirán alguna alteración, por otra parte nos debe proporcionar medidas para evitar que cualquier persona  pueda ingresar al sistema y modifique, borre o inserte nuevos datos.</a:t>
            </a:r>
          </a:p>
          <a:p>
            <a:pPr algn="just">
              <a:buClr>
                <a:schemeClr val="accent5"/>
              </a:buClr>
              <a:buFont typeface="Arial" panose="020B0604020202020204" pitchFamily="34" charset="0"/>
              <a:buChar char="•"/>
            </a:pPr>
            <a:r>
              <a:rPr lang="es-AR" sz="1200" b="1" dirty="0"/>
              <a:t>Número de usuarios: </a:t>
            </a:r>
            <a:r>
              <a:rPr lang="es-AR" sz="1200" dirty="0"/>
              <a:t>Antes de elegir el S.O. debemos tener en cuenta que el sistema puede crecer, por lo tanto debemos asegurarnos que el S.O. sea capaz de dar soporte a los nuevos usuarios que vayamos agregando.</a:t>
            </a:r>
          </a:p>
          <a:p>
            <a:pPr algn="just">
              <a:buClr>
                <a:schemeClr val="accent5"/>
              </a:buClr>
              <a:buFont typeface="Arial" panose="020B0604020202020204" pitchFamily="34" charset="0"/>
              <a:buChar char="•"/>
            </a:pPr>
            <a:r>
              <a:rPr lang="es-AR" sz="1200" b="1" dirty="0"/>
              <a:t>Número de equipos: </a:t>
            </a:r>
            <a:r>
              <a:rPr lang="es-AR" sz="1200" dirty="0"/>
              <a:t>Este problema es muy semejante al anterior, el SO debe ser capaz de admitir nuevos equipos sin que esto afecte al rendimiento del sistema, ya que la velocidad con la que se trabaja en red, en gran medida, depende del ancho de banda con que se cuente. Es decir las características técnicas de un equipo no determina el tiempo de respuesta del sistema.</a:t>
            </a:r>
          </a:p>
          <a:p>
            <a:pPr algn="just">
              <a:buClr>
                <a:schemeClr val="accent5"/>
              </a:buClr>
              <a:buFont typeface="Arial" panose="020B0604020202020204" pitchFamily="34" charset="0"/>
              <a:buChar char="•"/>
            </a:pPr>
            <a:r>
              <a:rPr lang="es-AR" sz="1200" b="1" dirty="0"/>
              <a:t>Interoperabilidad de la Red: </a:t>
            </a:r>
            <a:r>
              <a:rPr lang="es-AR" sz="1200" dirty="0"/>
              <a:t>Este criterio es muy importante ya que cada Sistema Operativo en Red considera la </a:t>
            </a:r>
            <a:r>
              <a:rPr lang="es-AR" sz="1200" b="1" u="sng" dirty="0"/>
              <a:t>interoperabilidad </a:t>
            </a:r>
            <a:r>
              <a:rPr lang="es-AR" sz="1200" u="sng" dirty="0"/>
              <a:t>(capacidad que tiene un sistema cuyas interfaces son totalmente conocidas, para funcionar con otros productos o sistemas existentes o futuros)</a:t>
            </a:r>
            <a:r>
              <a:rPr lang="es-AR" sz="1200" dirty="0"/>
              <a:t> de forma distinta por lo que tenemos que ser conscientes de cuáles son nuestras necesidades como organización y en base a ellos elegir cual satisfaga mejor nuestros requerimientos.</a:t>
            </a:r>
          </a:p>
          <a:p>
            <a:endParaRPr lang="es-AR" sz="1200" dirty="0"/>
          </a:p>
        </p:txBody>
      </p:sp>
    </p:spTree>
    <p:extLst>
      <p:ext uri="{BB962C8B-B14F-4D97-AF65-F5344CB8AC3E}">
        <p14:creationId xmlns:p14="http://schemas.microsoft.com/office/powerpoint/2010/main" val="20236387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just"/>
            <a:r>
              <a:rPr lang="es-AR" sz="3200" dirty="0">
                <a:solidFill>
                  <a:schemeClr val="accent5"/>
                </a:solidFill>
              </a:rPr>
              <a:t>Describa la diferencia entre los dominios Windows NT, 2000 y Windows 7.</a:t>
            </a:r>
          </a:p>
        </p:txBody>
      </p:sp>
      <p:sp>
        <p:nvSpPr>
          <p:cNvPr id="3" name="Marcador de contenido 2"/>
          <p:cNvSpPr>
            <a:spLocks noGrp="1"/>
          </p:cNvSpPr>
          <p:nvPr>
            <p:ph idx="1"/>
          </p:nvPr>
        </p:nvSpPr>
        <p:spPr/>
        <p:txBody>
          <a:bodyPr>
            <a:normAutofit/>
          </a:bodyPr>
          <a:lstStyle/>
          <a:p>
            <a:r>
              <a:rPr lang="es-AR" sz="1200" dirty="0" smtClean="0"/>
              <a:t>La diferencia es que ambos modelos se lanzaron en etapas apartes. El Windows NT (en este caso uso de ejemplo el NT 4.0) fue lanzado en el año 1996, el Windows 2000 (Professional), como dice en su nombre, en el año 2000 y el Windows 7 fue lanzado en el año 2009. Esos modelos ya de por sí, por el año de fabricación, los hace muy diferentes. Estas son sus diferencias más notables:</a:t>
            </a:r>
          </a:p>
          <a:p>
            <a:pPr>
              <a:buClr>
                <a:schemeClr val="accent5"/>
              </a:buClr>
              <a:buFont typeface="Arial" panose="020B0604020202020204" pitchFamily="34" charset="0"/>
              <a:buChar char="•"/>
            </a:pPr>
            <a:r>
              <a:rPr lang="es-AR" sz="1200" dirty="0" smtClean="0"/>
              <a:t>Los requisitos: el modelo NT 4.0 necesita un procesador 486 de 25 </a:t>
            </a:r>
            <a:r>
              <a:rPr lang="es-AR" sz="1200" dirty="0" err="1" smtClean="0"/>
              <a:t>Mhz</a:t>
            </a:r>
            <a:r>
              <a:rPr lang="es-AR" sz="1200" dirty="0" smtClean="0"/>
              <a:t> y 12 MB de RAM, en cambio el modelo 2000 Professional requiere el doble de requisitos que el anterior modelo, procesador Pentium de 133 </a:t>
            </a:r>
            <a:r>
              <a:rPr lang="es-AR" sz="1200" dirty="0" err="1" smtClean="0"/>
              <a:t>Mhz</a:t>
            </a:r>
            <a:r>
              <a:rPr lang="es-AR" sz="1200" dirty="0" smtClean="0"/>
              <a:t> y 32 MB de </a:t>
            </a:r>
            <a:r>
              <a:rPr lang="es-AR" sz="1200" dirty="0" smtClean="0"/>
              <a:t>RAM (cuanto más memoria RAM tenga, mejor rendimiento tendrá). Y el modelo Windows 7 precisa de un procesador de 1 GHz de 32 o 64 bits y 1 GB o 2 GB de RAM, dependiendo del sistema operativo.</a:t>
            </a:r>
          </a:p>
          <a:p>
            <a:pPr marL="0" indent="0">
              <a:buClr>
                <a:schemeClr val="accent5"/>
              </a:buClr>
              <a:buNone/>
            </a:pPr>
            <a:r>
              <a:rPr lang="es-AR" sz="1200" dirty="0" smtClean="0"/>
              <a:t>             Windows NT 4.0	                	                 Windows 2000 Professional		     Windows 7</a:t>
            </a:r>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4128" y="4232910"/>
            <a:ext cx="2762250" cy="2076450"/>
          </a:xfrm>
          <a:prstGeom prst="rect">
            <a:avLst/>
          </a:prstGeom>
        </p:spPr>
      </p:pic>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1979" y="4232910"/>
            <a:ext cx="2994183" cy="2140036"/>
          </a:xfrm>
          <a:prstGeom prst="rect">
            <a:avLst/>
          </a:prstGeom>
        </p:spPr>
      </p:pic>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23895" y="4297680"/>
            <a:ext cx="3320305" cy="1867672"/>
          </a:xfrm>
          <a:prstGeom prst="rect">
            <a:avLst/>
          </a:prstGeom>
        </p:spPr>
      </p:pic>
    </p:spTree>
    <p:extLst>
      <p:ext uri="{BB962C8B-B14F-4D97-AF65-F5344CB8AC3E}">
        <p14:creationId xmlns:p14="http://schemas.microsoft.com/office/powerpoint/2010/main" val="25700107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sz="3200" dirty="0" smtClean="0">
                <a:solidFill>
                  <a:schemeClr val="accent5"/>
                </a:solidFill>
              </a:rPr>
              <a:t>Haga una descripción general del sistema operativo </a:t>
            </a:r>
            <a:r>
              <a:rPr lang="es-AR" sz="3200" dirty="0" smtClean="0">
                <a:solidFill>
                  <a:schemeClr val="accent2"/>
                </a:solidFill>
              </a:rPr>
              <a:t>Linux</a:t>
            </a:r>
            <a:r>
              <a:rPr lang="es-AR" sz="3200" dirty="0" smtClean="0">
                <a:solidFill>
                  <a:schemeClr val="accent5"/>
                </a:solidFill>
              </a:rPr>
              <a:t>.</a:t>
            </a:r>
            <a:endParaRPr lang="es-AR" sz="3200" dirty="0">
              <a:solidFill>
                <a:schemeClr val="accent5"/>
              </a:solidFill>
            </a:endParaRPr>
          </a:p>
        </p:txBody>
      </p:sp>
      <p:sp>
        <p:nvSpPr>
          <p:cNvPr id="3" name="Marcador de contenido 2"/>
          <p:cNvSpPr>
            <a:spLocks noGrp="1"/>
          </p:cNvSpPr>
          <p:nvPr>
            <p:ph idx="1"/>
          </p:nvPr>
        </p:nvSpPr>
        <p:spPr/>
        <p:txBody>
          <a:bodyPr>
            <a:normAutofit/>
          </a:bodyPr>
          <a:lstStyle/>
          <a:p>
            <a:pPr algn="ctr"/>
            <a:r>
              <a:rPr lang="es-AR" sz="1600" dirty="0" smtClean="0"/>
              <a:t>Linux </a:t>
            </a:r>
            <a:r>
              <a:rPr lang="es-AR" sz="1600" dirty="0"/>
              <a:t>es uno de los sistemas operativos con más soporte ya que es compatible con casi todas las principales plataforma, como por ejemplo: x86, ARM y </a:t>
            </a:r>
            <a:r>
              <a:rPr lang="es-AR" sz="1600" dirty="0" smtClean="0"/>
              <a:t>SPARC.</a:t>
            </a:r>
          </a:p>
          <a:p>
            <a:pPr algn="ctr"/>
            <a:r>
              <a:rPr lang="es-AR" sz="1600" dirty="0" smtClean="0"/>
              <a:t>Tiene </a:t>
            </a:r>
            <a:r>
              <a:rPr lang="es-AR" sz="1600" dirty="0"/>
              <a:t>un código abierto y fue desarrollado por una comunidad, para computadoras, servidores, mainframes, dispositivos móviles y embebidos</a:t>
            </a:r>
            <a:r>
              <a:rPr lang="es-AR" sz="1600" dirty="0" smtClean="0"/>
              <a:t>.</a:t>
            </a:r>
            <a:endParaRPr lang="es-AR" sz="1600" dirty="0"/>
          </a:p>
          <a:p>
            <a:pPr algn="ctr"/>
            <a:endParaRPr lang="es-AR" sz="1600" dirty="0"/>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6898" y="3600378"/>
            <a:ext cx="5189838" cy="2708982"/>
          </a:xfrm>
          <a:prstGeom prst="rect">
            <a:avLst/>
          </a:prstGeom>
        </p:spPr>
      </p:pic>
    </p:spTree>
    <p:extLst>
      <p:ext uri="{BB962C8B-B14F-4D97-AF65-F5344CB8AC3E}">
        <p14:creationId xmlns:p14="http://schemas.microsoft.com/office/powerpoint/2010/main" val="5156029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sz="3200" dirty="0">
                <a:solidFill>
                  <a:schemeClr val="accent5"/>
                </a:solidFill>
              </a:rPr>
              <a:t>Mencione 3 versiones de </a:t>
            </a:r>
            <a:r>
              <a:rPr lang="es-AR" sz="3200" dirty="0">
                <a:solidFill>
                  <a:schemeClr val="accent2"/>
                </a:solidFill>
              </a:rPr>
              <a:t>Linux</a:t>
            </a:r>
            <a:r>
              <a:rPr lang="es-AR" sz="3200" dirty="0">
                <a:solidFill>
                  <a:schemeClr val="accent5"/>
                </a:solidFill>
              </a:rPr>
              <a:t> y describa sus </a:t>
            </a:r>
            <a:r>
              <a:rPr lang="es-AR" sz="3200" dirty="0" smtClean="0">
                <a:solidFill>
                  <a:schemeClr val="accent5"/>
                </a:solidFill>
              </a:rPr>
              <a:t>generalidades.</a:t>
            </a:r>
            <a:endParaRPr lang="es-AR" sz="3200" dirty="0">
              <a:solidFill>
                <a:schemeClr val="accent5"/>
              </a:solidFill>
            </a:endParaRPr>
          </a:p>
        </p:txBody>
      </p:sp>
      <p:sp>
        <p:nvSpPr>
          <p:cNvPr id="3" name="Marcador de contenido 2"/>
          <p:cNvSpPr>
            <a:spLocks noGrp="1"/>
          </p:cNvSpPr>
          <p:nvPr>
            <p:ph idx="1"/>
          </p:nvPr>
        </p:nvSpPr>
        <p:spPr/>
        <p:txBody>
          <a:bodyPr>
            <a:normAutofit/>
          </a:bodyPr>
          <a:lstStyle/>
          <a:p>
            <a:pPr>
              <a:buClr>
                <a:schemeClr val="accent5"/>
              </a:buClr>
              <a:buFont typeface="Arial" panose="020B0604020202020204" pitchFamily="34" charset="0"/>
              <a:buChar char="•"/>
            </a:pPr>
            <a:r>
              <a:rPr lang="es-AR" sz="1200" dirty="0"/>
              <a:t>Ubuntu: este sistema operativo es ideal para aquellos que buscan un sistema seguro, estable y fácil de utilizar. Ubuntu cuenta con una gran comunidad en la red, por lo que ante </a:t>
            </a:r>
            <a:r>
              <a:rPr lang="es-AR" sz="1200" dirty="0" smtClean="0"/>
              <a:t>cualquier </a:t>
            </a:r>
            <a:r>
              <a:rPr lang="es-AR" sz="1200" dirty="0"/>
              <a:t>problema fácilmente se encuentran soluciones en la </a:t>
            </a:r>
            <a:r>
              <a:rPr lang="es-AR" sz="1200" dirty="0" smtClean="0"/>
              <a:t>red.</a:t>
            </a:r>
          </a:p>
          <a:p>
            <a:pPr>
              <a:buClr>
                <a:schemeClr val="accent5"/>
              </a:buClr>
              <a:buFont typeface="Arial" panose="020B0604020202020204" pitchFamily="34" charset="0"/>
              <a:buChar char="•"/>
            </a:pPr>
            <a:r>
              <a:rPr lang="es-AR" sz="1200" dirty="0" smtClean="0"/>
              <a:t>Kubuntu</a:t>
            </a:r>
            <a:r>
              <a:rPr lang="es-AR" sz="1200" dirty="0"/>
              <a:t>: </a:t>
            </a:r>
            <a:r>
              <a:rPr lang="es-AR" sz="1200" dirty="0" smtClean="0"/>
              <a:t>el Kubuntu </a:t>
            </a:r>
            <a:r>
              <a:rPr lang="es-AR" sz="1200" dirty="0"/>
              <a:t>ofrece un escritorio KDE utilizando de base la </a:t>
            </a:r>
            <a:r>
              <a:rPr lang="es-AR" sz="1200" dirty="0" smtClean="0"/>
              <a:t>distribución principal </a:t>
            </a:r>
            <a:r>
              <a:rPr lang="es-AR" sz="1200" dirty="0"/>
              <a:t>de Canonical.</a:t>
            </a:r>
          </a:p>
          <a:p>
            <a:pPr>
              <a:buClr>
                <a:schemeClr val="accent5"/>
              </a:buClr>
              <a:buFont typeface="Arial" panose="020B0604020202020204" pitchFamily="34" charset="0"/>
              <a:buChar char="•"/>
            </a:pPr>
            <a:r>
              <a:rPr lang="es-AR" sz="1200" dirty="0" smtClean="0"/>
              <a:t>Linux </a:t>
            </a:r>
            <a:r>
              <a:rPr lang="es-AR" sz="1200" dirty="0"/>
              <a:t>Mint: Una gran alternativa a Ubuntu que poco a poco va ganando una considerable cuota de mercado entre los usuarios ya que ofrece nuevas características (nuevas aplicaciones, un nuevo escritorio para aquellos a quienes no les guste Unity, nuevos ajustes, etc</a:t>
            </a:r>
            <a:r>
              <a:rPr lang="es-AR" sz="1200" dirty="0" smtClean="0"/>
              <a:t>.).</a:t>
            </a:r>
          </a:p>
          <a:p>
            <a:pPr marL="0" indent="0">
              <a:buClr>
                <a:schemeClr val="accent5"/>
              </a:buClr>
              <a:buNone/>
            </a:pPr>
            <a:endParaRPr lang="es-AR" sz="1200" dirty="0"/>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534" y="4023360"/>
            <a:ext cx="3885623" cy="2158679"/>
          </a:xfrm>
          <a:prstGeom prst="rect">
            <a:avLst/>
          </a:prstGeom>
        </p:spPr>
      </p:pic>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0151" y="4023360"/>
            <a:ext cx="4064000" cy="2286000"/>
          </a:xfrm>
          <a:prstGeom prst="rect">
            <a:avLst/>
          </a:prstGeom>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7145" y="4023360"/>
            <a:ext cx="3453887" cy="2158679"/>
          </a:xfrm>
          <a:prstGeom prst="rect">
            <a:avLst/>
          </a:prstGeom>
        </p:spPr>
      </p:pic>
    </p:spTree>
    <p:extLst>
      <p:ext uri="{BB962C8B-B14F-4D97-AF65-F5344CB8AC3E}">
        <p14:creationId xmlns:p14="http://schemas.microsoft.com/office/powerpoint/2010/main" val="4861627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sz="3200" dirty="0">
                <a:solidFill>
                  <a:schemeClr val="accent5"/>
                </a:solidFill>
              </a:rPr>
              <a:t>Mencione 3 herramientas del sistema </a:t>
            </a:r>
            <a:r>
              <a:rPr lang="es-AR" sz="3200" dirty="0">
                <a:solidFill>
                  <a:schemeClr val="accent2"/>
                </a:solidFill>
              </a:rPr>
              <a:t>Linux</a:t>
            </a:r>
            <a:r>
              <a:rPr lang="es-AR" sz="3200" dirty="0">
                <a:solidFill>
                  <a:schemeClr val="accent5"/>
                </a:solidFill>
              </a:rPr>
              <a:t> en la versión de entorno gráfico.</a:t>
            </a:r>
          </a:p>
        </p:txBody>
      </p:sp>
      <p:sp>
        <p:nvSpPr>
          <p:cNvPr id="3" name="Marcador de contenido 2"/>
          <p:cNvSpPr>
            <a:spLocks noGrp="1"/>
          </p:cNvSpPr>
          <p:nvPr>
            <p:ph idx="1"/>
          </p:nvPr>
        </p:nvSpPr>
        <p:spPr/>
        <p:txBody>
          <a:bodyPr>
            <a:normAutofit/>
          </a:bodyPr>
          <a:lstStyle/>
          <a:p>
            <a:r>
              <a:rPr lang="es-AR" sz="1200" dirty="0" smtClean="0"/>
              <a:t>Estas son las 3 herramientas del sistema Linux en cuanto a la versión de entorno gráfico: KDE</a:t>
            </a:r>
            <a:r>
              <a:rPr lang="es-AR" sz="1200" dirty="0"/>
              <a:t>, Unity y </a:t>
            </a:r>
            <a:r>
              <a:rPr lang="es-AR" sz="1200" dirty="0" smtClean="0"/>
              <a:t>XFCE.</a:t>
            </a:r>
          </a:p>
          <a:p>
            <a:pPr marL="0" indent="0">
              <a:buNone/>
            </a:pPr>
            <a:endParaRPr lang="es-AR" sz="800" dirty="0"/>
          </a:p>
          <a:p>
            <a:pPr marL="0" indent="0">
              <a:buNone/>
            </a:pPr>
            <a:r>
              <a:rPr lang="es-AR" sz="1200" dirty="0"/>
              <a:t> </a:t>
            </a:r>
            <a:r>
              <a:rPr lang="es-AR" sz="1200" dirty="0" smtClean="0"/>
              <a:t>                 KDE				Unity			</a:t>
            </a:r>
            <a:r>
              <a:rPr lang="es-AR" sz="1200" dirty="0"/>
              <a:t> </a:t>
            </a:r>
            <a:r>
              <a:rPr lang="es-AR" sz="1200" dirty="0" smtClean="0"/>
              <a:t>                            XFCE</a:t>
            </a:r>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614" y="3212757"/>
            <a:ext cx="3633742" cy="2289294"/>
          </a:xfrm>
          <a:prstGeom prst="rect">
            <a:avLst/>
          </a:prstGeom>
        </p:spPr>
      </p:pic>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7188" y="3212757"/>
            <a:ext cx="4071844" cy="2289294"/>
          </a:xfrm>
          <a:prstGeom prst="rect">
            <a:avLst/>
          </a:prstGeom>
        </p:spPr>
      </p:pic>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8864" y="3212757"/>
            <a:ext cx="3662870" cy="2289294"/>
          </a:xfrm>
          <a:prstGeom prst="rect">
            <a:avLst/>
          </a:prstGeom>
        </p:spPr>
      </p:pic>
    </p:spTree>
    <p:extLst>
      <p:ext uri="{BB962C8B-B14F-4D97-AF65-F5344CB8AC3E}">
        <p14:creationId xmlns:p14="http://schemas.microsoft.com/office/powerpoint/2010/main" val="10551615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sz="3200" dirty="0" smtClean="0">
                <a:solidFill>
                  <a:schemeClr val="accent5"/>
                </a:solidFill>
              </a:rPr>
              <a:t>¿QUÉ ES UN SERVIDOR Y CÓMO SE CLASIFICAN?</a:t>
            </a:r>
            <a:endParaRPr lang="es-AR" sz="3200" dirty="0">
              <a:solidFill>
                <a:schemeClr val="accent5"/>
              </a:solidFill>
            </a:endParaRPr>
          </a:p>
        </p:txBody>
      </p:sp>
      <p:sp>
        <p:nvSpPr>
          <p:cNvPr id="3" name="Marcador de contenido 2"/>
          <p:cNvSpPr>
            <a:spLocks noGrp="1"/>
          </p:cNvSpPr>
          <p:nvPr>
            <p:ph idx="1"/>
          </p:nvPr>
        </p:nvSpPr>
        <p:spPr/>
        <p:txBody>
          <a:bodyPr>
            <a:normAutofit fontScale="77500" lnSpcReduction="20000"/>
          </a:bodyPr>
          <a:lstStyle/>
          <a:p>
            <a:pPr marL="0" indent="0">
              <a:buNone/>
            </a:pPr>
            <a:r>
              <a:rPr lang="es-AR" sz="1200" dirty="0" smtClean="0"/>
              <a:t>Un </a:t>
            </a:r>
            <a:r>
              <a:rPr lang="es-AR" sz="1200" dirty="0"/>
              <a:t>servidor es un ordenador u otro tipo de equipo informático encargado de suministrar información a una serie de clientes, que pueden ser tanto personas como otros dispositivos conectados a él</a:t>
            </a:r>
            <a:r>
              <a:rPr lang="es-AR" sz="1200" dirty="0" smtClean="0"/>
              <a:t>.</a:t>
            </a:r>
            <a:endParaRPr lang="es-AR" sz="1200" dirty="0"/>
          </a:p>
          <a:p>
            <a:r>
              <a:rPr lang="es-AR" sz="1200" dirty="0"/>
              <a:t>Se clasifican en:</a:t>
            </a:r>
          </a:p>
          <a:p>
            <a:pPr>
              <a:buClr>
                <a:schemeClr val="accent5"/>
              </a:buClr>
              <a:buFont typeface="Arial" panose="020B0604020202020204" pitchFamily="34" charset="0"/>
              <a:buChar char="•"/>
            </a:pPr>
            <a:r>
              <a:rPr lang="es-AR" sz="1200" dirty="0"/>
              <a:t>Servidor de impresiones: controla una o más impresoras y acepta trabajos de impresión de otros clientes de la red, poniendo en cola los trabajos de impresión.</a:t>
            </a:r>
          </a:p>
          <a:p>
            <a:pPr>
              <a:buClr>
                <a:schemeClr val="accent5"/>
              </a:buClr>
              <a:buFont typeface="Arial" panose="020B0604020202020204" pitchFamily="34" charset="0"/>
              <a:buChar char="•"/>
            </a:pPr>
            <a:r>
              <a:rPr lang="es-AR" sz="1200" dirty="0"/>
              <a:t>Servidor de correo: almacena, envía, recibe, </a:t>
            </a:r>
            <a:r>
              <a:rPr lang="es-AR" sz="1200" dirty="0" err="1"/>
              <a:t>enruta</a:t>
            </a:r>
            <a:r>
              <a:rPr lang="es-AR" sz="1200" dirty="0"/>
              <a:t> y realiza otras operaciones relacionadas con email para los clientes de la red.</a:t>
            </a:r>
          </a:p>
          <a:p>
            <a:pPr>
              <a:buClr>
                <a:schemeClr val="accent5"/>
              </a:buClr>
              <a:buFont typeface="Arial" panose="020B0604020202020204" pitchFamily="34" charset="0"/>
              <a:buChar char="•"/>
            </a:pPr>
            <a:r>
              <a:rPr lang="es-AR" sz="1200" dirty="0"/>
              <a:t>Servidor de fax: almacena, envía, recibe, </a:t>
            </a:r>
            <a:r>
              <a:rPr lang="es-AR" sz="1200" dirty="0" err="1"/>
              <a:t>enruta</a:t>
            </a:r>
            <a:r>
              <a:rPr lang="es-AR" sz="1200" dirty="0"/>
              <a:t> y realiza otras funciones necesarias para la transmisión, la recepción y la distribución apropiadas de los fax.</a:t>
            </a:r>
          </a:p>
          <a:p>
            <a:pPr>
              <a:buClr>
                <a:schemeClr val="accent5"/>
              </a:buClr>
              <a:buFont typeface="Arial" panose="020B0604020202020204" pitchFamily="34" charset="0"/>
              <a:buChar char="•"/>
            </a:pPr>
            <a:r>
              <a:rPr lang="es-AR" sz="1200" dirty="0"/>
              <a:t>Servidor de la telefonía: realiza funciones relacionadas con la telefonía, como es la de contestador automático, almacenando los mensajes de voz, encaminando las llamadas y controlando también la red o el Internet.</a:t>
            </a:r>
          </a:p>
          <a:p>
            <a:pPr>
              <a:buClr>
                <a:schemeClr val="accent5"/>
              </a:buClr>
              <a:buFont typeface="Arial" panose="020B0604020202020204" pitchFamily="34" charset="0"/>
              <a:buChar char="•"/>
            </a:pPr>
            <a:r>
              <a:rPr lang="es-AR" sz="1200" dirty="0"/>
              <a:t>Servidor proxy: realiza un cierto tipo de funciones a nombre de otros clientes en la red para aumentar el funcionamiento de ciertas operaciones (p. ej., </a:t>
            </a:r>
            <a:r>
              <a:rPr lang="es-AR" sz="1200" dirty="0" err="1"/>
              <a:t>prefetching</a:t>
            </a:r>
            <a:r>
              <a:rPr lang="es-AR" sz="1200" dirty="0"/>
              <a:t> y depositar documentos u otros datos que se soliciten muy frecuentemente), también proporciona servicios de seguridad, o sea, incluye un cortafuegos.</a:t>
            </a:r>
          </a:p>
          <a:p>
            <a:pPr>
              <a:buClr>
                <a:schemeClr val="accent5"/>
              </a:buClr>
              <a:buFont typeface="Arial" panose="020B0604020202020204" pitchFamily="34" charset="0"/>
              <a:buChar char="•"/>
            </a:pPr>
            <a:r>
              <a:rPr lang="es-AR" sz="1200" dirty="0"/>
              <a:t>Servidor del acceso remoto (RAS): controla las líneas de módem de los monitores u otros canales de comunicación de la red para que las peticiones conecten con la red de una posición remota, responde llamadas telefónicas entrantes y reconoce la petición de la red.</a:t>
            </a:r>
          </a:p>
          <a:p>
            <a:pPr>
              <a:buClr>
                <a:schemeClr val="accent5"/>
              </a:buClr>
              <a:buFont typeface="Arial" panose="020B0604020202020204" pitchFamily="34" charset="0"/>
              <a:buChar char="•"/>
            </a:pPr>
            <a:r>
              <a:rPr lang="es-AR" sz="1200" dirty="0"/>
              <a:t>Servidor web: almacena documentos HTML, imágenes, archivos de texto, escrituras, y demás material Web compuesto por datos (conocidos colectivamente como contenido), y distribuye este contenido a clientes que la piden en la red.</a:t>
            </a:r>
          </a:p>
          <a:p>
            <a:pPr>
              <a:buClr>
                <a:schemeClr val="accent5"/>
              </a:buClr>
              <a:buFont typeface="Arial" panose="020B0604020202020204" pitchFamily="34" charset="0"/>
              <a:buChar char="•"/>
            </a:pPr>
            <a:r>
              <a:rPr lang="es-AR" sz="1200" dirty="0"/>
              <a:t>Servidor de base de datos: provee servicios de base de datos a otros programas u otras computadoras, como es definido por el modelo cliente-servidor. También puede hacer referencia a aquellas computadoras (servidores) dedicadas a ejecutar esos programas, prestando el servicio.</a:t>
            </a:r>
          </a:p>
          <a:p>
            <a:pPr>
              <a:buClr>
                <a:schemeClr val="accent5"/>
              </a:buClr>
              <a:buFont typeface="Arial" panose="020B0604020202020204" pitchFamily="34" charset="0"/>
              <a:buChar char="•"/>
            </a:pPr>
            <a:r>
              <a:rPr lang="es-AR" sz="1200" dirty="0"/>
              <a:t>Servidor de Seguridad: Tiene software especializado para detener intrusiones maliciosas, normalmente tienen antivirus, antispyware, </a:t>
            </a:r>
            <a:r>
              <a:rPr lang="es-AR" sz="1200" dirty="0" err="1"/>
              <a:t>antiadware</a:t>
            </a:r>
            <a:r>
              <a:rPr lang="es-AR" sz="1200" dirty="0"/>
              <a:t>, además de contar con cortafuegos redundantes de diversos niveles y/o capas para evitar ataques, los servidores de seguridad varían dependiendo de su utilización e importancia.</a:t>
            </a:r>
          </a:p>
        </p:txBody>
      </p:sp>
    </p:spTree>
    <p:extLst>
      <p:ext uri="{BB962C8B-B14F-4D97-AF65-F5344CB8AC3E}">
        <p14:creationId xmlns:p14="http://schemas.microsoft.com/office/powerpoint/2010/main" val="12594594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216</TotalTime>
  <Words>1160</Words>
  <Application>Microsoft Office PowerPoint</Application>
  <PresentationFormat>Panorámica</PresentationFormat>
  <Paragraphs>35</Paragraphs>
  <Slides>7</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7</vt:i4>
      </vt:variant>
    </vt:vector>
  </HeadingPairs>
  <TitlesOfParts>
    <vt:vector size="12" baseType="lpstr">
      <vt:lpstr>Arial</vt:lpstr>
      <vt:lpstr>Tw Cen MT</vt:lpstr>
      <vt:lpstr>Tw Cen MT Condensed</vt:lpstr>
      <vt:lpstr>Wingdings 3</vt:lpstr>
      <vt:lpstr>Integral</vt:lpstr>
      <vt:lpstr>Trabajo práctico n°2</vt:lpstr>
      <vt:lpstr>¿Cuáles son las principales características a considerar para la selección de un sistema operativo para una red?</vt:lpstr>
      <vt:lpstr>Describa la diferencia entre los dominios Windows NT, 2000 y Windows 7.</vt:lpstr>
      <vt:lpstr>Haga una descripción general del sistema operativo Linux.</vt:lpstr>
      <vt:lpstr>Mencione 3 versiones de Linux y describa sus generalidades.</vt:lpstr>
      <vt:lpstr>Mencione 3 herramientas del sistema Linux en la versión de entorno gráfico.</vt:lpstr>
      <vt:lpstr>¿QUÉ ES UN SERVIDOR Y CÓMO SE CLASIFICAN?</vt:lpstr>
    </vt:vector>
  </TitlesOfParts>
  <Company>ET12 "Libertador Gral Jose de San Martin"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Trabajo práctico n°2</dc:title>
  <dc:creator>Lab21-PC09</dc:creator>
  <cp:lastModifiedBy>Lab21-PC09</cp:lastModifiedBy>
  <cp:revision>14</cp:revision>
  <dcterms:created xsi:type="dcterms:W3CDTF">2019-03-18T17:13:05Z</dcterms:created>
  <dcterms:modified xsi:type="dcterms:W3CDTF">2019-03-25T18:43:41Z</dcterms:modified>
</cp:coreProperties>
</file>

<file path=docProps/thumbnail.jpeg>
</file>